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  <p:sldMasterId id="2147483749" r:id="rId2"/>
  </p:sldMasterIdLst>
  <p:sldIdLst>
    <p:sldId id="274" r:id="rId3"/>
    <p:sldId id="257" r:id="rId4"/>
    <p:sldId id="258" r:id="rId5"/>
    <p:sldId id="259" r:id="rId6"/>
    <p:sldId id="260" r:id="rId7"/>
    <p:sldId id="269" r:id="rId8"/>
    <p:sldId id="271" r:id="rId9"/>
    <p:sldId id="272" r:id="rId10"/>
    <p:sldId id="270" r:id="rId11"/>
    <p:sldId id="262" r:id="rId12"/>
    <p:sldId id="267" r:id="rId13"/>
    <p:sldId id="273" r:id="rId14"/>
    <p:sldId id="263" r:id="rId15"/>
    <p:sldId id="268" r:id="rId16"/>
    <p:sldId id="264" r:id="rId17"/>
    <p:sldId id="265" r:id="rId18"/>
    <p:sldId id="266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01" autoAdjust="0"/>
    <p:restoredTop sz="94660"/>
  </p:normalViewPr>
  <p:slideViewPr>
    <p:cSldViewPr snapToGrid="0">
      <p:cViewPr>
        <p:scale>
          <a:sx n="92" d="100"/>
          <a:sy n="92" d="100"/>
        </p:scale>
        <p:origin x="-74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53105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8589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0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692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253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7756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243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9349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6846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6575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1698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F7DC6-8DB6-4F3C-85FD-B6DE6C252C20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7FC2C-E48C-4FF7-A10E-476E0D31EB9E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548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358E2-E199-4AD0-A0FC-12D98A489B08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DCAF0-6E32-44F1-B752-77A61DA4F1A2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03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BC7F4-4FBB-404E-AD39-70F9A294E2CE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7AF68-723F-40C7-9FA6-A85040521376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8919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EA2B9-5E23-48F2-8A65-4467D04507CF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7EF9A-35B5-441C-B0E6-43EC3CB55FBB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7672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62229-A088-4488-948D-01205B20F152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AE592-1F40-4829-84EE-7BBC609C2F2B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86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2119B-343C-456A-B936-F119D9D9516D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906D9-778D-44C1-9C2D-19A9E5AFE933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849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AE628-6CDE-497B-B239-86EF067E6EE7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2DEC0-6449-4EAD-B060-7362B491AE55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336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020F5-B066-4219-A29A-6B8D7F447EEB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2F7B-AA1A-489A-84AC-9AF7E9BD321F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76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CCF11-FA19-45D8-9543-B7EFE3866EC8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B1654-7C8B-4A80-96D6-1D5A79F102AF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48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9F126-DC02-4864-A50C-9B6F1B93368A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3EC83-58A3-42D0-A51D-782C35EFCC94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847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F5F2C-1F09-4FCC-B074-99F3D7D3118C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3E3E0-45AE-4CFA-9781-6C6319EBB3B6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6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4772B-0823-4721-B789-5A2843454BED}" type="datetimeFigureOut">
              <a:rPr lang="hu-HU" smtClean="0"/>
              <a:t>2018.09.06.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7261E-E713-4561-8361-FAC1F4CB4C3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053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7168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16077F-A2F3-4EC4-A4BF-2F26B5421BDC}" type="datetimeFigureOut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2018.09.06.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439C402-C3B7-4D76-BE28-A4ED1740C8BC}" type="slidenum">
              <a:rPr lang="hu-HU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hu-HU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24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Cím 1"/>
          <p:cNvSpPr>
            <a:spLocks noGrp="1"/>
          </p:cNvSpPr>
          <p:nvPr>
            <p:ph type="ctrTitle" idx="4294967295"/>
          </p:nvPr>
        </p:nvSpPr>
        <p:spPr>
          <a:xfrm>
            <a:off x="270164" y="1517072"/>
            <a:ext cx="8780318" cy="2418057"/>
          </a:xfrm>
        </p:spPr>
        <p:txBody>
          <a:bodyPr anchor="b"/>
          <a:lstStyle/>
          <a:p>
            <a:pPr algn="ctr"/>
            <a:r>
              <a:rPr lang="hu-HU" sz="4000" b="1" dirty="0" smtClean="0"/>
              <a:t>A kéményseprőipari tevékenység szerepe a megfelelő tüzelés megvalósulásában és a kéménytüzek kialakulásának okai</a:t>
            </a:r>
            <a:endParaRPr lang="hu-HU" sz="4000" b="1" dirty="0"/>
          </a:p>
        </p:txBody>
      </p:sp>
      <p:sp>
        <p:nvSpPr>
          <p:cNvPr id="72707" name="Alcím 2"/>
          <p:cNvSpPr>
            <a:spLocks noGrp="1"/>
          </p:cNvSpPr>
          <p:nvPr>
            <p:ph type="subTitle" idx="4294967295"/>
          </p:nvPr>
        </p:nvSpPr>
        <p:spPr>
          <a:xfrm>
            <a:off x="1085850" y="5408613"/>
            <a:ext cx="6858000" cy="6032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endParaRPr lang="hu-HU" sz="1800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3336925" y="4086225"/>
            <a:ext cx="2393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u-HU" smtClean="0">
                <a:solidFill>
                  <a:srgbClr val="000000"/>
                </a:solidFill>
                <a:latin typeface="Arial" pitchFamily="34" charset="0"/>
              </a:rPr>
              <a:t>2018. szeptember 12.</a:t>
            </a:r>
          </a:p>
        </p:txBody>
      </p:sp>
    </p:spTree>
    <p:extLst>
      <p:ext uri="{BB962C8B-B14F-4D97-AF65-F5344CB8AC3E}">
        <p14:creationId xmlns:p14="http://schemas.microsoft.com/office/powerpoint/2010/main" val="1189670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A kéményseprőipar jelenlegi helyzete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Kéményseprőipari közszolgáltatók </a:t>
            </a:r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       (kéményseprőipari szerv)</a:t>
            </a:r>
          </a:p>
          <a:p>
            <a:pPr marL="0" indent="0">
              <a:buNone/>
            </a:pPr>
            <a:endParaRPr lang="hu-HU" dirty="0" smtClean="0"/>
          </a:p>
          <a:p>
            <a:pPr lvl="1"/>
            <a:r>
              <a:rPr lang="hu-HU" dirty="0" smtClean="0"/>
              <a:t>INGYENES lakossági kémények ellenőrzése</a:t>
            </a:r>
          </a:p>
          <a:p>
            <a:pPr lvl="2"/>
            <a:r>
              <a:rPr lang="hu-HU" dirty="0" smtClean="0"/>
              <a:t>Társasházi kötelező sormunka</a:t>
            </a:r>
          </a:p>
          <a:p>
            <a:pPr lvl="2"/>
            <a:r>
              <a:rPr lang="hu-HU" dirty="0" smtClean="0"/>
              <a:t>Egylakásos ingatlanoknál igénylésre végzett kéményseprőipari tevékenység, preventív tevékenység</a:t>
            </a:r>
          </a:p>
          <a:p>
            <a:pPr marL="0" indent="0">
              <a:buNone/>
            </a:pPr>
            <a:r>
              <a:rPr lang="hu-HU" dirty="0" smtClean="0"/>
              <a:t>	</a:t>
            </a:r>
          </a:p>
          <a:p>
            <a:r>
              <a:rPr lang="hu-HU" dirty="0" smtClean="0"/>
              <a:t>Kéményseprőipari szolgáltatók</a:t>
            </a:r>
          </a:p>
          <a:p>
            <a:pPr marL="0" indent="0">
              <a:buNone/>
            </a:pPr>
            <a:endParaRPr lang="hu-HU" dirty="0" smtClean="0"/>
          </a:p>
          <a:p>
            <a:pPr lvl="1"/>
            <a:r>
              <a:rPr lang="hu-HU" dirty="0" smtClean="0"/>
              <a:t>Gazdálkodó szervezetek részére megrendelés alapján végzett tevékenység, DE a társasházaknál nem jogosultak szolgáltatás végzésére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3882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hu-HU" b="1" dirty="0" smtClean="0"/>
              <a:t>A kéményseprőipar jelenlegi helyzete</a:t>
            </a:r>
            <a:endParaRPr lang="hu-HU" b="1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669" y="1101892"/>
            <a:ext cx="7985700" cy="4320000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2827259" y="5421892"/>
            <a:ext cx="5301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/>
              <a:t>17</a:t>
            </a:r>
            <a:r>
              <a:rPr lang="hu-HU" sz="2400" dirty="0" smtClean="0"/>
              <a:t> megye </a:t>
            </a:r>
            <a:r>
              <a:rPr lang="hu-HU" sz="2400" b="1" dirty="0" smtClean="0"/>
              <a:t>92,91</a:t>
            </a:r>
            <a:r>
              <a:rPr lang="hu-HU" sz="2400" dirty="0" smtClean="0"/>
              <a:t> % - </a:t>
            </a:r>
            <a:r>
              <a:rPr lang="hu-HU" sz="2400" dirty="0" err="1" smtClean="0"/>
              <a:t>ában</a:t>
            </a:r>
            <a:r>
              <a:rPr lang="hu-HU" sz="2400" dirty="0" smtClean="0"/>
              <a:t> jelenlét</a:t>
            </a:r>
          </a:p>
          <a:p>
            <a:r>
              <a:rPr lang="hu-HU" sz="2400" b="1" dirty="0" smtClean="0"/>
              <a:t>2 593 </a:t>
            </a:r>
            <a:r>
              <a:rPr lang="hu-HU" sz="2400" dirty="0" smtClean="0"/>
              <a:t>település</a:t>
            </a:r>
          </a:p>
          <a:p>
            <a:r>
              <a:rPr lang="hu-HU" sz="2400" dirty="0" smtClean="0"/>
              <a:t>Becsült lakossági kéményszám: </a:t>
            </a:r>
            <a:r>
              <a:rPr lang="hu-HU" sz="2400" b="1" dirty="0" smtClean="0"/>
              <a:t>2 446 587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244112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2018. január 01-től csak </a:t>
            </a:r>
            <a:r>
              <a:rPr lang="hu-HU" b="1" dirty="0" smtClean="0"/>
              <a:t>IGÉNYLÉSRE</a:t>
            </a:r>
            <a:r>
              <a:rPr lang="hu-HU" dirty="0" smtClean="0"/>
              <a:t>,</a:t>
            </a:r>
            <a:r>
              <a:rPr lang="hu-HU" b="1" dirty="0" smtClean="0"/>
              <a:t> egyeztetett időpontban</a:t>
            </a:r>
            <a:r>
              <a:rPr lang="hu-HU" dirty="0" smtClean="0"/>
              <a:t> végezzük az egylakásos ingatlanok kéményseprőipari ellenőrzését</a:t>
            </a:r>
          </a:p>
          <a:p>
            <a:endParaRPr lang="hu-HU" dirty="0" smtClean="0"/>
          </a:p>
          <a:p>
            <a:r>
              <a:rPr lang="hu-HU" dirty="0" smtClean="0"/>
              <a:t>Fontos az igénylés alapján végzett sormunka egységes eloszlását elősegíteni</a:t>
            </a:r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r>
              <a:rPr lang="hu-HU" b="1" dirty="0" smtClean="0"/>
              <a:t>A kéményseprőipar jelenlegi helyzete</a:t>
            </a:r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9734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88607" y="256213"/>
            <a:ext cx="7621498" cy="1325563"/>
          </a:xfrm>
        </p:spPr>
        <p:txBody>
          <a:bodyPr>
            <a:normAutofit fontScale="90000"/>
          </a:bodyPr>
          <a:lstStyle/>
          <a:p>
            <a:r>
              <a:rPr lang="hu-HU" sz="3600" b="1" dirty="0" smtClean="0"/>
              <a:t>A kéményseprők szerepe a megfelelő tüzelés, fűtés megvalósulásában</a:t>
            </a:r>
            <a:endParaRPr lang="hu-HU" sz="3600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88607" y="1581776"/>
            <a:ext cx="7886700" cy="4351338"/>
          </a:xfrm>
        </p:spPr>
        <p:txBody>
          <a:bodyPr/>
          <a:lstStyle/>
          <a:p>
            <a:r>
              <a:rPr lang="hu-HU" dirty="0" smtClean="0"/>
              <a:t>Ciklusidőn belüli igénylések ösztönzése </a:t>
            </a:r>
          </a:p>
          <a:p>
            <a:r>
              <a:rPr lang="hu-HU" dirty="0"/>
              <a:t>Az égéstermék-elvezetők ellenőrzése, tisztítása</a:t>
            </a:r>
          </a:p>
          <a:p>
            <a:pPr marL="0" indent="0">
              <a:buNone/>
            </a:pPr>
            <a:r>
              <a:rPr lang="hu-HU" dirty="0" smtClean="0"/>
              <a:t> </a:t>
            </a:r>
          </a:p>
        </p:txBody>
      </p:sp>
      <p:pic>
        <p:nvPicPr>
          <p:cNvPr id="4" name="Tartalom hely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332" y="2652780"/>
            <a:ext cx="6907250" cy="37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30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371796" y="1849349"/>
            <a:ext cx="813520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800" dirty="0"/>
              <a:t>A helyes tüzeléssel kapcsolatos </a:t>
            </a:r>
            <a:r>
              <a:rPr lang="hu-HU" sz="2800" dirty="0" smtClean="0"/>
              <a:t>szaktanácsadás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u-HU" sz="2400" dirty="0" smtClean="0"/>
              <a:t>Megfelelő </a:t>
            </a:r>
            <a:r>
              <a:rPr lang="hu-HU" sz="2400" dirty="0"/>
              <a:t>tüzelőanyag </a:t>
            </a:r>
            <a:r>
              <a:rPr lang="hu-HU" sz="2400" dirty="0" smtClean="0"/>
              <a:t>megválasztása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hu-HU" sz="2400" dirty="0" smtClean="0"/>
              <a:t>Vizes fa, gyantás fa, műanyag palack, gumi, festékes faanyagok </a:t>
            </a:r>
            <a:endParaRPr lang="hu-HU" sz="2400" dirty="0"/>
          </a:p>
          <a:p>
            <a:pPr lvl="1"/>
            <a:endParaRPr lang="hu-HU" sz="2400" dirty="0"/>
          </a:p>
        </p:txBody>
      </p:sp>
      <p:sp>
        <p:nvSpPr>
          <p:cNvPr id="7" name="Cím 1"/>
          <p:cNvSpPr>
            <a:spLocks noGrp="1"/>
          </p:cNvSpPr>
          <p:nvPr>
            <p:ph type="title"/>
          </p:nvPr>
        </p:nvSpPr>
        <p:spPr>
          <a:xfrm>
            <a:off x="371796" y="385188"/>
            <a:ext cx="7621498" cy="1325563"/>
          </a:xfrm>
        </p:spPr>
        <p:txBody>
          <a:bodyPr>
            <a:normAutofit fontScale="90000"/>
          </a:bodyPr>
          <a:lstStyle/>
          <a:p>
            <a:r>
              <a:rPr lang="hu-HU" sz="3600" b="1" dirty="0" smtClean="0"/>
              <a:t>A kéményseprők szerepe a megfelelő tüzelés, fűtés megvalósulásában</a:t>
            </a:r>
            <a:endParaRPr lang="hu-HU" sz="3600" b="1" dirty="0"/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06" y="3491606"/>
            <a:ext cx="3990560" cy="276372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2488" y="3491606"/>
            <a:ext cx="3132000" cy="1000176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1606" y="4577873"/>
            <a:ext cx="3132882" cy="167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5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8650" y="1776845"/>
            <a:ext cx="7476259" cy="4400118"/>
          </a:xfrm>
        </p:spPr>
        <p:txBody>
          <a:bodyPr/>
          <a:lstStyle/>
          <a:p>
            <a:r>
              <a:rPr lang="hu-HU" dirty="0"/>
              <a:t>A helyes tüzeléssel kapcsolatos </a:t>
            </a:r>
            <a:r>
              <a:rPr lang="hu-HU" dirty="0" smtClean="0"/>
              <a:t>szaktanácsadás</a:t>
            </a:r>
          </a:p>
          <a:p>
            <a:endParaRPr lang="hu-HU" dirty="0" smtClean="0"/>
          </a:p>
          <a:p>
            <a:pPr lvl="1"/>
            <a:r>
              <a:rPr lang="hu-HU" dirty="0" smtClean="0"/>
              <a:t>Légellátással </a:t>
            </a:r>
            <a:r>
              <a:rPr lang="hu-HU" dirty="0"/>
              <a:t>kapcsolatos </a:t>
            </a:r>
            <a:r>
              <a:rPr lang="hu-HU" dirty="0" smtClean="0"/>
              <a:t>tanácsadás</a:t>
            </a:r>
          </a:p>
          <a:p>
            <a:pPr lvl="1"/>
            <a:endParaRPr lang="hu-HU" sz="1200" dirty="0"/>
          </a:p>
          <a:p>
            <a:pPr marL="1200150" lvl="2" indent="-285750"/>
            <a:r>
              <a:rPr lang="hu-HU" sz="2400" dirty="0"/>
              <a:t>Nem megfelelő </a:t>
            </a:r>
            <a:r>
              <a:rPr lang="hu-HU" sz="2400" dirty="0" smtClean="0"/>
              <a:t>levegőellátás</a:t>
            </a:r>
            <a:r>
              <a:rPr lang="hu-HU" sz="2400" dirty="0"/>
              <a:t>, </a:t>
            </a:r>
            <a:r>
              <a:rPr lang="hu-HU" sz="2400" dirty="0" smtClean="0"/>
              <a:t>lefojtott </a:t>
            </a:r>
            <a:r>
              <a:rPr lang="hu-HU" sz="2400" dirty="0"/>
              <a:t>tűztér</a:t>
            </a:r>
          </a:p>
          <a:p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439180" y="348650"/>
            <a:ext cx="6917209" cy="1325563"/>
          </a:xfrm>
        </p:spPr>
        <p:txBody>
          <a:bodyPr>
            <a:normAutofit/>
          </a:bodyPr>
          <a:lstStyle/>
          <a:p>
            <a:r>
              <a:rPr lang="hu-HU" sz="3600" b="1" dirty="0" smtClean="0"/>
              <a:t>A kéményseprők szerepe a megfelelő tüzelés, fűtés megvalósulásában</a:t>
            </a:r>
            <a:endParaRPr lang="hu-HU" sz="3600" b="1" dirty="0"/>
          </a:p>
        </p:txBody>
      </p:sp>
    </p:spTree>
    <p:extLst>
      <p:ext uri="{BB962C8B-B14F-4D97-AF65-F5344CB8AC3E}">
        <p14:creationId xmlns:p14="http://schemas.microsoft.com/office/powerpoint/2010/main" val="74099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helyes tüzeléssel kapcsolatos </a:t>
            </a:r>
            <a:r>
              <a:rPr lang="hu-HU" dirty="0" smtClean="0"/>
              <a:t>szaktanácsadás</a:t>
            </a:r>
          </a:p>
          <a:p>
            <a:pPr lvl="1"/>
            <a:r>
              <a:rPr lang="hu-HU" dirty="0" smtClean="0"/>
              <a:t>Készülék-karbantartási </a:t>
            </a:r>
            <a:r>
              <a:rPr lang="hu-HU" dirty="0"/>
              <a:t>tanácsok</a:t>
            </a:r>
          </a:p>
          <a:p>
            <a:pPr marL="1200150" lvl="2" indent="-285750"/>
            <a:r>
              <a:rPr lang="hu-HU" sz="2400" dirty="0"/>
              <a:t>Vízköves hőcserélők </a:t>
            </a:r>
            <a:r>
              <a:rPr lang="hu-HU" sz="2400" dirty="0" smtClean="0"/>
              <a:t>belső felülete</a:t>
            </a:r>
            <a:r>
              <a:rPr lang="hu-HU" sz="2400" dirty="0"/>
              <a:t>, a hőcserélők külső felülete kátrányos, kormos </a:t>
            </a: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488606" y="315699"/>
            <a:ext cx="6851307" cy="1325563"/>
          </a:xfrm>
        </p:spPr>
        <p:txBody>
          <a:bodyPr>
            <a:normAutofit/>
          </a:bodyPr>
          <a:lstStyle/>
          <a:p>
            <a:r>
              <a:rPr lang="hu-HU" sz="3600" b="1" dirty="0" smtClean="0"/>
              <a:t>A kéményseprők szerepe a megfelelő tüzelés, fűtés megvalósulásában</a:t>
            </a:r>
            <a:endParaRPr lang="hu-HU" sz="3600" b="1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014" y="3654746"/>
            <a:ext cx="2796000" cy="2592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161" y="3654746"/>
            <a:ext cx="3456000" cy="25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3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8650" y="2023052"/>
            <a:ext cx="7886700" cy="4351338"/>
          </a:xfrm>
        </p:spPr>
        <p:txBody>
          <a:bodyPr/>
          <a:lstStyle/>
          <a:p>
            <a:r>
              <a:rPr lang="hu-HU" dirty="0"/>
              <a:t>A megfelelő égéstermék-elvezető kialakításával kapcsolatos javaslatok </a:t>
            </a:r>
            <a:r>
              <a:rPr lang="hu-HU" dirty="0" smtClean="0"/>
              <a:t>adása</a:t>
            </a:r>
          </a:p>
          <a:p>
            <a:endParaRPr lang="hu-HU" dirty="0" smtClean="0"/>
          </a:p>
          <a:p>
            <a:r>
              <a:rPr lang="hu-HU" dirty="0" smtClean="0"/>
              <a:t>Nedvességmérő-műszerek beszerzése a tüzelőanyag víztartalmának megállapítása érdekében</a:t>
            </a: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550718" y="500062"/>
            <a:ext cx="6842929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kéményseprők szerepe a megfelelő tüzelés, fűtés megvalósulásában</a:t>
            </a:r>
            <a:endParaRPr lang="hu-HU" sz="3600" b="1" dirty="0"/>
          </a:p>
        </p:txBody>
      </p:sp>
    </p:spTree>
    <p:extLst>
      <p:ext uri="{BB962C8B-B14F-4D97-AF65-F5344CB8AC3E}">
        <p14:creationId xmlns:p14="http://schemas.microsoft.com/office/powerpoint/2010/main" val="18198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8650" y="1919143"/>
            <a:ext cx="78867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11200" b="1" dirty="0">
                <a:cs typeface="Times New Roman" panose="02020603050405020304" pitchFamily="18" charset="0"/>
              </a:rPr>
              <a:t>Elszáll, mint a füst…!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11200" b="1" dirty="0" smtClean="0">
                <a:latin typeface="+mj-lt"/>
                <a:cs typeface="Times New Roman" panose="02020603050405020304" pitchFamily="18" charset="0"/>
              </a:rPr>
              <a:t>De </a:t>
            </a:r>
            <a:r>
              <a:rPr lang="hu-HU" sz="11200" b="1" dirty="0">
                <a:latin typeface="+mj-lt"/>
                <a:cs typeface="Times New Roman" panose="02020603050405020304" pitchFamily="18" charset="0"/>
              </a:rPr>
              <a:t>hova?!?</a:t>
            </a:r>
            <a:r>
              <a:rPr lang="hu-HU" sz="7200" dirty="0">
                <a:latin typeface="+mj-lt"/>
                <a:cs typeface="Times New Roman" panose="02020603050405020304" pitchFamily="18" charset="0"/>
              </a:rPr>
              <a:t>	</a:t>
            </a:r>
            <a:r>
              <a:rPr lang="hu-HU" sz="11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Tőlünk messzire, messziről meg hozzánk</a:t>
            </a:r>
            <a:r>
              <a:rPr lang="hu-HU" sz="11200" b="1" dirty="0" smtClean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u-HU" sz="7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>
                <a:cs typeface="Times New Roman" panose="02020603050405020304" pitchFamily="18" charset="0"/>
              </a:rPr>
              <a:t>Kertes házak békésen pöfékelő kéményei között sokszor érezzük az égő műanyagok jellegzetes, szúrós-fanyar szagát…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 smtClean="0">
                <a:cs typeface="Times New Roman" panose="02020603050405020304" pitchFamily="18" charset="0"/>
              </a:rPr>
              <a:t>…lecsapódik </a:t>
            </a:r>
            <a:r>
              <a:rPr lang="hu-HU" sz="8000" dirty="0">
                <a:cs typeface="Times New Roman" panose="02020603050405020304" pitchFamily="18" charset="0"/>
              </a:rPr>
              <a:t>a termőtalajra, a paradicsom héjára, a bőrünkre.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>
                <a:cs typeface="Times New Roman" panose="02020603050405020304" pitchFamily="18" charset="0"/>
              </a:rPr>
              <a:t>Belélegezzük, a vérünkben áramlik, mérgezi a védtelen szerveket, az idegeinket…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>
                <a:cs typeface="Times New Roman" panose="02020603050405020304" pitchFamily="18" charset="0"/>
              </a:rPr>
              <a:t>…</a:t>
            </a:r>
            <a:r>
              <a:rPr lang="hu-HU" sz="8000" dirty="0" smtClean="0">
                <a:cs typeface="Times New Roman" panose="02020603050405020304" pitchFamily="18" charset="0"/>
              </a:rPr>
              <a:t>azután </a:t>
            </a:r>
            <a:r>
              <a:rPr lang="hu-HU" sz="8000" dirty="0">
                <a:cs typeface="Times New Roman" panose="02020603050405020304" pitchFamily="18" charset="0"/>
              </a:rPr>
              <a:t>kiabálunk a gyerekkel, összeveszünk a párunkkal,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>
                <a:cs typeface="Times New Roman" panose="02020603050405020304" pitchFamily="18" charset="0"/>
              </a:rPr>
              <a:t>végül tanakodunk, hogy miért is kerültünk kórházba?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hu-HU" sz="8000" dirty="0">
                <a:cs typeface="Times New Roman" panose="02020603050405020304" pitchFamily="18" charset="0"/>
              </a:rPr>
              <a:t>Pedig olyan egészségesen </a:t>
            </a:r>
            <a:r>
              <a:rPr lang="hu-HU" sz="7200" dirty="0">
                <a:cs typeface="Times New Roman" panose="02020603050405020304" pitchFamily="18" charset="0"/>
              </a:rPr>
              <a:t>éltünk…</a:t>
            </a:r>
          </a:p>
          <a:p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68928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 használat káros hatásai  </a:t>
            </a:r>
            <a:endParaRPr lang="hu-HU" sz="3600" b="1" dirty="0"/>
          </a:p>
        </p:txBody>
      </p:sp>
    </p:spTree>
    <p:extLst>
      <p:ext uri="{BB962C8B-B14F-4D97-AF65-F5344CB8AC3E}">
        <p14:creationId xmlns:p14="http://schemas.microsoft.com/office/powerpoint/2010/main" val="46345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483" y="2028687"/>
            <a:ext cx="6055161" cy="4032000"/>
          </a:xfrm>
          <a:prstGeom prst="rect">
            <a:avLst/>
          </a:prstGeom>
        </p:spPr>
      </p:pic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27739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25" y="2028687"/>
            <a:ext cx="7168001" cy="4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4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52453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  <p:sp>
        <p:nvSpPr>
          <p:cNvPr id="5" name="Szövegdoboz 4"/>
          <p:cNvSpPr txBox="1"/>
          <p:nvPr/>
        </p:nvSpPr>
        <p:spPr>
          <a:xfrm>
            <a:off x="628650" y="2126051"/>
            <a:ext cx="781915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/>
              <a:t>A koromégés két fajtáját különböztetjük meg</a:t>
            </a:r>
          </a:p>
          <a:p>
            <a:endParaRPr lang="hu-H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 smtClean="0"/>
              <a:t>Biztonságos koromégés</a:t>
            </a:r>
          </a:p>
          <a:p>
            <a:endParaRPr lang="hu-HU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Természetes folyamat, élet és vagyonbiztonságot nem veszélyeztet, az égéstermék-elvezető </a:t>
            </a:r>
            <a:r>
              <a:rPr lang="hu-HU" sz="2000" dirty="0"/>
              <a:t>megfelelő műszaki </a:t>
            </a:r>
            <a:r>
              <a:rPr lang="hu-HU" sz="2000" dirty="0" smtClean="0"/>
              <a:t>állapotának is köszönhetően nem terjed más éghető anyagokra</a:t>
            </a:r>
            <a:endParaRPr lang="hu-HU" dirty="0" smtClean="0"/>
          </a:p>
          <a:p>
            <a:pPr lvl="1"/>
            <a:r>
              <a:rPr lang="hu-HU" dirty="0" smtClean="0"/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 smtClean="0"/>
              <a:t>Kéménytűz</a:t>
            </a:r>
          </a:p>
          <a:p>
            <a:endParaRPr lang="hu-HU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hu-HU" sz="2000" dirty="0" smtClean="0"/>
              <a:t>Olyan égési folyamat, amely az égéstermék-elvezető belső járatából terjed tovább</a:t>
            </a: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68095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52453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8650" y="2002271"/>
            <a:ext cx="7886700" cy="4351338"/>
          </a:xfrm>
        </p:spPr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A kéményben felfelé haladó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füst folyamatosan h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ű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l -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méterenként 15–16 °C-</a:t>
            </a:r>
            <a:r>
              <a:rPr lang="hu-HU" dirty="0" err="1">
                <a:ea typeface="Calibri" panose="020F0502020204030204" pitchFamily="34" charset="0"/>
                <a:cs typeface="Times New Roman" panose="02020603050405020304" pitchFamily="18" charset="0"/>
              </a:rPr>
              <a:t>ot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Bármilyen –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szintetikus vagy organikus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– anyag égésekor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vízg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is keletkezik.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A vizes fa, égetésénél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még több!!!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A füstb</a:t>
            </a:r>
            <a:r>
              <a:rPr lang="hu-HU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l 50–70 °C között megkezd</a:t>
            </a:r>
            <a:r>
              <a:rPr lang="hu-HU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dik a pára intenzív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kicsapódása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a kéménykürt</a:t>
            </a:r>
            <a:r>
              <a:rPr lang="hu-HU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falára.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Az így keletkez</a:t>
            </a:r>
            <a:r>
              <a:rPr lang="hu-HU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folyadék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savas kémhatású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lesz.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A kürt</a:t>
            </a:r>
            <a:r>
              <a:rPr lang="hu-HU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 falán egyre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vastagodó kátrányos réteg a füstjáratot lesz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ű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kíti</a:t>
            </a: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Az intenzív f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ű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tés + lesz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ű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kült füstjárat = a kémény bels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 h</a:t>
            </a:r>
            <a:r>
              <a:rPr lang="hu-HU" b="1" dirty="0">
                <a:ea typeface="TimesNewRoman"/>
                <a:cs typeface="Times New Roman" panose="02020603050405020304" pitchFamily="18" charset="0"/>
              </a:rPr>
              <a:t>ő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mérséklete megnő.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hu-HU" dirty="0">
                <a:ea typeface="Calibri" panose="020F0502020204030204" pitchFamily="34" charset="0"/>
                <a:cs typeface="Times New Roman" panose="02020603050405020304" pitchFamily="18" charset="0"/>
              </a:rPr>
              <a:t>Ez pedig </a:t>
            </a:r>
            <a:r>
              <a:rPr lang="hu-HU" b="1" dirty="0">
                <a:ea typeface="Calibri" panose="020F0502020204030204" pitchFamily="34" charset="0"/>
                <a:cs typeface="Times New Roman" panose="02020603050405020304" pitchFamily="18" charset="0"/>
              </a:rPr>
              <a:t>meggyújtja ezt a kátrányos réteget.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5139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7982" y="1925143"/>
            <a:ext cx="8042564" cy="435133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80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…hogy kerül a kátrány a kéménybe?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8000" dirty="0">
                <a:ea typeface="Calibri" panose="020F0502020204030204" pitchFamily="34" charset="0"/>
                <a:cs typeface="Times New Roman" panose="02020603050405020304" pitchFamily="18" charset="0"/>
              </a:rPr>
              <a:t>A nem megfelelő tüzelőanyag KÁROS az emberre is, a berendezésre is.</a:t>
            </a:r>
          </a:p>
          <a:p>
            <a:pPr marL="342900" lvl="0" indent="-342900" algn="just">
              <a:lnSpc>
                <a:spcPct val="107000"/>
              </a:lnSpc>
            </a:pPr>
            <a:r>
              <a:rPr lang="hu-HU" sz="7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vizes </a:t>
            </a:r>
            <a:r>
              <a:rPr lang="hu-HU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nyers fa, vagy gyantás </a:t>
            </a:r>
            <a:r>
              <a:rPr lang="hu-HU" sz="7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fenyő égetése, </a:t>
            </a:r>
            <a:r>
              <a:rPr lang="hu-HU" sz="7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kevés levegő, hideg füstgáz, kondenzáció, rosszul méretezett </a:t>
            </a:r>
            <a:r>
              <a:rPr lang="hu-HU" sz="72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tüzelőberendezés eredménye a </a:t>
            </a:r>
            <a:r>
              <a:rPr lang="hu-HU" sz="9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KÁTRÁNY</a:t>
            </a:r>
            <a:endParaRPr lang="hu-HU" sz="9600" b="1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</a:pPr>
            <a:r>
              <a:rPr lang="hu-HU" sz="7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ragasztott </a:t>
            </a:r>
            <a:r>
              <a:rPr lang="hu-HU" sz="7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pozdorja égetése</a:t>
            </a:r>
            <a:r>
              <a:rPr lang="hu-HU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marL="342900" indent="-342900" algn="just">
              <a:lnSpc>
                <a:spcPct val="107000"/>
              </a:lnSpc>
            </a:pPr>
            <a:r>
              <a:rPr lang="hu-HU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a festékes </a:t>
            </a:r>
            <a:r>
              <a:rPr lang="hu-HU" sz="72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fa elégetése</a:t>
            </a:r>
            <a:r>
              <a:rPr lang="hu-HU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hu-HU" sz="72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</a:pPr>
            <a:r>
              <a:rPr lang="hu-HU" sz="7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hu-HU" sz="7200" dirty="0">
                <a:ea typeface="Calibri" panose="020F0502020204030204" pitchFamily="34" charset="0"/>
                <a:cs typeface="Times New Roman" panose="02020603050405020304" pitchFamily="18" charset="0"/>
              </a:rPr>
              <a:t>háztartási műanyag és </a:t>
            </a:r>
            <a:r>
              <a:rPr lang="hu-HU" sz="7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gumihulladék égetése</a:t>
            </a:r>
            <a:r>
              <a:rPr lang="hu-HU" sz="7200" dirty="0"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hu-HU" sz="7200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</a:pPr>
            <a:r>
              <a:rPr lang="hu-HU" sz="7200" dirty="0">
                <a:ea typeface="Calibri" panose="020F0502020204030204" pitchFamily="34" charset="0"/>
                <a:cs typeface="Times New Roman" panose="02020603050405020304" pitchFamily="18" charset="0"/>
              </a:rPr>
              <a:t>kőolajszármazékok, </a:t>
            </a:r>
            <a:r>
              <a:rPr lang="hu-HU" sz="7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szénhidrogének (jellemzően </a:t>
            </a:r>
            <a:r>
              <a:rPr lang="hu-HU" sz="7200" dirty="0">
                <a:ea typeface="Calibri" panose="020F0502020204030204" pitchFamily="34" charset="0"/>
                <a:cs typeface="Times New Roman" panose="02020603050405020304" pitchFamily="18" charset="0"/>
              </a:rPr>
              <a:t>minden </a:t>
            </a:r>
            <a:r>
              <a:rPr lang="hu-HU" sz="7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műanyag) égetése</a:t>
            </a:r>
            <a:endParaRPr lang="hu-HU" sz="7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endParaRPr lang="hu-HU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hu-HU" sz="8800" b="1" dirty="0">
                <a:ea typeface="Calibri" panose="020F0502020204030204" pitchFamily="34" charset="0"/>
                <a:cs typeface="Times New Roman" panose="02020603050405020304" pitchFamily="18" charset="0"/>
              </a:rPr>
              <a:t>KÉT HÉT ALATT TÖBB </a:t>
            </a:r>
            <a:r>
              <a:rPr lang="hu-HU" sz="8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KÁTRÁNY KÉPZŐDIK, </a:t>
            </a:r>
            <a:r>
              <a:rPr lang="hu-HU" sz="8800" b="1" dirty="0">
                <a:ea typeface="Calibri" panose="020F0502020204030204" pitchFamily="34" charset="0"/>
                <a:cs typeface="Times New Roman" panose="02020603050405020304" pitchFamily="18" charset="0"/>
              </a:rPr>
              <a:t>MINT A „HAGYOMÁNYOS” HIBÁK MELLETT EGÉSZ FŰTÉSI SZEZONBAN</a:t>
            </a:r>
            <a:r>
              <a:rPr lang="hu-HU" sz="8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hu-HU" sz="88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595934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  <p:sp>
        <p:nvSpPr>
          <p:cNvPr id="2" name="Téglalap 1"/>
          <p:cNvSpPr/>
          <p:nvPr/>
        </p:nvSpPr>
        <p:spPr>
          <a:xfrm rot="1600783">
            <a:off x="3492425" y="3694498"/>
            <a:ext cx="4212000" cy="108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07000"/>
              </a:lnSpc>
            </a:pPr>
            <a:r>
              <a:rPr lang="hu-HU" sz="4000" dirty="0">
                <a:solidFill>
                  <a:srgbClr val="FF0000"/>
                </a:solidFill>
                <a:latin typeface="Franklin Gothic Demi Cond" panose="020B07060304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Szabálytalan</a:t>
            </a:r>
            <a:r>
              <a:rPr lang="hu-HU" sz="3600" dirty="0">
                <a:solidFill>
                  <a:srgbClr val="FF0000"/>
                </a:solidFill>
                <a:latin typeface="Franklin Gothic Demi Cond" panose="020B07060304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és tilos!</a:t>
            </a:r>
            <a:endParaRPr lang="hu-HU" sz="300" dirty="0">
              <a:solidFill>
                <a:srgbClr val="FF0000"/>
              </a:solidFill>
              <a:latin typeface="Franklin Gothic Demi Cond" panose="020B07060304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26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090" y="2037301"/>
            <a:ext cx="6955478" cy="4032000"/>
          </a:xfrm>
          <a:prstGeom prst="rect">
            <a:avLst/>
          </a:prstGeom>
        </p:spPr>
      </p:pic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793642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</p:spTree>
    <p:extLst>
      <p:ext uri="{BB962C8B-B14F-4D97-AF65-F5344CB8AC3E}">
        <p14:creationId xmlns:p14="http://schemas.microsoft.com/office/powerpoint/2010/main" val="415198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5165" y="1971831"/>
            <a:ext cx="7307907" cy="4032000"/>
          </a:xfrm>
          <a:prstGeom prst="rect">
            <a:avLst/>
          </a:prstGeom>
        </p:spPr>
      </p:pic>
      <p:sp>
        <p:nvSpPr>
          <p:cNvPr id="5" name="Cím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6612409" cy="1325563"/>
          </a:xfrm>
        </p:spPr>
        <p:txBody>
          <a:bodyPr>
            <a:noAutofit/>
          </a:bodyPr>
          <a:lstStyle/>
          <a:p>
            <a:r>
              <a:rPr lang="hu-HU" sz="3600" b="1" dirty="0" smtClean="0"/>
              <a:t>A kéménytüzek kialakulásának okai, a nem megfelelő tüzelőanyag-használat káros hatásai  </a:t>
            </a:r>
            <a:endParaRPr lang="hu-HU" sz="3600" b="1" dirty="0"/>
          </a:p>
        </p:txBody>
      </p:sp>
    </p:spTree>
    <p:extLst>
      <p:ext uri="{BB962C8B-B14F-4D97-AF65-F5344CB8AC3E}">
        <p14:creationId xmlns:p14="http://schemas.microsoft.com/office/powerpoint/2010/main" val="225321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57300" y="3005585"/>
            <a:ext cx="6660573" cy="929418"/>
          </a:xfrm>
        </p:spPr>
        <p:txBody>
          <a:bodyPr>
            <a:noAutofit/>
          </a:bodyPr>
          <a:lstStyle/>
          <a:p>
            <a:pPr algn="ctr"/>
            <a:r>
              <a:rPr lang="hu-HU" sz="4800" b="1" dirty="0" smtClean="0"/>
              <a:t>Köszönöm a figyelmet!</a:t>
            </a:r>
            <a:endParaRPr lang="hu-HU" sz="4800" b="1" dirty="0"/>
          </a:p>
        </p:txBody>
      </p:sp>
    </p:spTree>
    <p:extLst>
      <p:ext uri="{BB962C8B-B14F-4D97-AF65-F5344CB8AC3E}">
        <p14:creationId xmlns:p14="http://schemas.microsoft.com/office/powerpoint/2010/main" val="376644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4_Office Theme">
  <a:themeElements>
    <a:clrScheme name="14_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4_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14_Office Theme 1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456</Words>
  <Application>Microsoft Office PowerPoint</Application>
  <PresentationFormat>Diavetítés a képernyőre (4:3 oldalarány)</PresentationFormat>
  <Paragraphs>87</Paragraphs>
  <Slides>17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17</vt:i4>
      </vt:variant>
    </vt:vector>
  </HeadingPairs>
  <TitlesOfParts>
    <vt:vector size="19" baseType="lpstr">
      <vt:lpstr>Office Theme</vt:lpstr>
      <vt:lpstr>14_Office Theme</vt:lpstr>
      <vt:lpstr>A kéményseprőipari tevékenység szerepe a megfelelő tüzelés megvalósulásában és a kéménytüzek kialakulásának okai</vt:lpstr>
      <vt:lpstr>A kéményseprőipar jelenlegi helyzete</vt:lpstr>
      <vt:lpstr>A kéményseprőipar jelenlegi helyzete</vt:lpstr>
      <vt:lpstr>A kéményseprőipar jelenlegi helyzete</vt:lpstr>
      <vt:lpstr>A kéményseprők szerepe a megfelelő tüzelés, fűtés megvalósulásában</vt:lpstr>
      <vt:lpstr>A kéményseprők szerepe a megfelelő tüzelés, fűtés megvalósulásában</vt:lpstr>
      <vt:lpstr>A kéményseprők szerepe a megfelelő tüzelés, fűtés megvalósulásában</vt:lpstr>
      <vt:lpstr>A kéményseprők szerepe a megfelelő tüzelés, fűtés megvalósulásában</vt:lpstr>
      <vt:lpstr>A kéményseprők szerepe a megfelelő tüzelés, fűtés megvalósulásában</vt:lpstr>
      <vt:lpstr>A kéménytüzek kialakulásának okai, a nem megfelelő tüzelőanyag- használat káros hatásai  </vt:lpstr>
      <vt:lpstr>A kéménytüzek kialakulásának okai, a nem megfelelő tüzelőanyag-használat káros hatásai  </vt:lpstr>
      <vt:lpstr>A kéménytüzek kialakulásának okai, a nem megfelelő tüzelőanyag-használat káros hatásai  </vt:lpstr>
      <vt:lpstr>A kéménytüzek kialakulásának okai, a nem megfelelő tüzelőanyag-használat káros hatásai  </vt:lpstr>
      <vt:lpstr>A kéménytüzek kialakulásának okai, a nem megfelelő tüzelőanyag-használat káros hatásai  </vt:lpstr>
      <vt:lpstr>A kéménytüzek kialakulásának okai, a nem megfelelő tüzelőanyag-használat káros hatásai  </vt:lpstr>
      <vt:lpstr>A kéménytüzek kialakulásának okai, a nem megfelelő tüzelőanyag-használat káros hatásai  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DomiracingNew</dc:creator>
  <cp:lastModifiedBy>OKF</cp:lastModifiedBy>
  <cp:revision>39</cp:revision>
  <dcterms:created xsi:type="dcterms:W3CDTF">2018-07-26T18:04:09Z</dcterms:created>
  <dcterms:modified xsi:type="dcterms:W3CDTF">2018-09-06T12:39:57Z</dcterms:modified>
</cp:coreProperties>
</file>